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4508163" cy="7272338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521" y="1190173"/>
            <a:ext cx="10881122" cy="2531851"/>
          </a:xfrm>
        </p:spPr>
        <p:txBody>
          <a:bodyPr anchor="b"/>
          <a:lstStyle>
            <a:lvl1pPr algn="ctr">
              <a:defRPr sz="6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521" y="3819661"/>
            <a:ext cx="10881122" cy="1755798"/>
          </a:xfrm>
        </p:spPr>
        <p:txBody>
          <a:bodyPr/>
          <a:lstStyle>
            <a:lvl1pPr marL="0" indent="0" algn="ctr">
              <a:buNone/>
              <a:defRPr sz="2545"/>
            </a:lvl1pPr>
            <a:lvl2pPr marL="484815" indent="0" algn="ctr">
              <a:buNone/>
              <a:defRPr sz="2121"/>
            </a:lvl2pPr>
            <a:lvl3pPr marL="969630" indent="0" algn="ctr">
              <a:buNone/>
              <a:defRPr sz="1909"/>
            </a:lvl3pPr>
            <a:lvl4pPr marL="1454445" indent="0" algn="ctr">
              <a:buNone/>
              <a:defRPr sz="1697"/>
            </a:lvl4pPr>
            <a:lvl5pPr marL="1939260" indent="0" algn="ctr">
              <a:buNone/>
              <a:defRPr sz="1697"/>
            </a:lvl5pPr>
            <a:lvl6pPr marL="2424074" indent="0" algn="ctr">
              <a:buNone/>
              <a:defRPr sz="1697"/>
            </a:lvl6pPr>
            <a:lvl7pPr marL="2908889" indent="0" algn="ctr">
              <a:buNone/>
              <a:defRPr sz="1697"/>
            </a:lvl7pPr>
            <a:lvl8pPr marL="3393704" indent="0" algn="ctr">
              <a:buNone/>
              <a:defRPr sz="1697"/>
            </a:lvl8pPr>
            <a:lvl9pPr marL="3878519" indent="0" algn="ctr">
              <a:buNone/>
              <a:defRPr sz="16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3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1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82404" y="387185"/>
            <a:ext cx="3128323" cy="616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7436" y="387185"/>
            <a:ext cx="9203616" cy="6162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88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880" y="1813035"/>
            <a:ext cx="12513291" cy="3025090"/>
          </a:xfrm>
        </p:spPr>
        <p:txBody>
          <a:bodyPr anchor="b"/>
          <a:lstStyle>
            <a:lvl1pPr>
              <a:defRPr sz="6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880" y="4866744"/>
            <a:ext cx="12513291" cy="1590823"/>
          </a:xfrm>
        </p:spPr>
        <p:txBody>
          <a:bodyPr/>
          <a:lstStyle>
            <a:lvl1pPr marL="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1pPr>
            <a:lvl2pPr marL="484815" indent="0">
              <a:buNone/>
              <a:defRPr sz="2121">
                <a:solidFill>
                  <a:schemeClr val="tx1">
                    <a:tint val="75000"/>
                  </a:schemeClr>
                </a:solidFill>
              </a:defRPr>
            </a:lvl2pPr>
            <a:lvl3pPr marL="969630" indent="0">
              <a:buNone/>
              <a:defRPr sz="1909">
                <a:solidFill>
                  <a:schemeClr val="tx1">
                    <a:tint val="75000"/>
                  </a:schemeClr>
                </a:solidFill>
              </a:defRPr>
            </a:lvl3pPr>
            <a:lvl4pPr marL="1454445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4pPr>
            <a:lvl5pPr marL="193926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5pPr>
            <a:lvl6pPr marL="2424074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6pPr>
            <a:lvl7pPr marL="2908889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7pPr>
            <a:lvl8pPr marL="3393704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8pPr>
            <a:lvl9pPr marL="3878519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7436" y="1935923"/>
            <a:ext cx="6165969" cy="4614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4758" y="1935923"/>
            <a:ext cx="6165969" cy="4614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91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326" y="387185"/>
            <a:ext cx="12513291" cy="140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9327" y="1782733"/>
            <a:ext cx="6137632" cy="873690"/>
          </a:xfrm>
        </p:spPr>
        <p:txBody>
          <a:bodyPr anchor="b"/>
          <a:lstStyle>
            <a:lvl1pPr marL="0" indent="0">
              <a:buNone/>
              <a:defRPr sz="2545" b="1"/>
            </a:lvl1pPr>
            <a:lvl2pPr marL="484815" indent="0">
              <a:buNone/>
              <a:defRPr sz="2121" b="1"/>
            </a:lvl2pPr>
            <a:lvl3pPr marL="969630" indent="0">
              <a:buNone/>
              <a:defRPr sz="1909" b="1"/>
            </a:lvl3pPr>
            <a:lvl4pPr marL="1454445" indent="0">
              <a:buNone/>
              <a:defRPr sz="1697" b="1"/>
            </a:lvl4pPr>
            <a:lvl5pPr marL="1939260" indent="0">
              <a:buNone/>
              <a:defRPr sz="1697" b="1"/>
            </a:lvl5pPr>
            <a:lvl6pPr marL="2424074" indent="0">
              <a:buNone/>
              <a:defRPr sz="1697" b="1"/>
            </a:lvl6pPr>
            <a:lvl7pPr marL="2908889" indent="0">
              <a:buNone/>
              <a:defRPr sz="1697" b="1"/>
            </a:lvl7pPr>
            <a:lvl8pPr marL="3393704" indent="0">
              <a:buNone/>
              <a:defRPr sz="1697" b="1"/>
            </a:lvl8pPr>
            <a:lvl9pPr marL="3878519" indent="0">
              <a:buNone/>
              <a:defRPr sz="16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9327" y="2656423"/>
            <a:ext cx="6137632" cy="3907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44757" y="1782733"/>
            <a:ext cx="6167859" cy="873690"/>
          </a:xfrm>
        </p:spPr>
        <p:txBody>
          <a:bodyPr anchor="b"/>
          <a:lstStyle>
            <a:lvl1pPr marL="0" indent="0">
              <a:buNone/>
              <a:defRPr sz="2545" b="1"/>
            </a:lvl1pPr>
            <a:lvl2pPr marL="484815" indent="0">
              <a:buNone/>
              <a:defRPr sz="2121" b="1"/>
            </a:lvl2pPr>
            <a:lvl3pPr marL="969630" indent="0">
              <a:buNone/>
              <a:defRPr sz="1909" b="1"/>
            </a:lvl3pPr>
            <a:lvl4pPr marL="1454445" indent="0">
              <a:buNone/>
              <a:defRPr sz="1697" b="1"/>
            </a:lvl4pPr>
            <a:lvl5pPr marL="1939260" indent="0">
              <a:buNone/>
              <a:defRPr sz="1697" b="1"/>
            </a:lvl5pPr>
            <a:lvl6pPr marL="2424074" indent="0">
              <a:buNone/>
              <a:defRPr sz="1697" b="1"/>
            </a:lvl6pPr>
            <a:lvl7pPr marL="2908889" indent="0">
              <a:buNone/>
              <a:defRPr sz="1697" b="1"/>
            </a:lvl7pPr>
            <a:lvl8pPr marL="3393704" indent="0">
              <a:buNone/>
              <a:defRPr sz="1697" b="1"/>
            </a:lvl8pPr>
            <a:lvl9pPr marL="3878519" indent="0">
              <a:buNone/>
              <a:defRPr sz="16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44757" y="2656423"/>
            <a:ext cx="6167859" cy="3907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7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47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16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326" y="484822"/>
            <a:ext cx="4679260" cy="1696879"/>
          </a:xfrm>
        </p:spPr>
        <p:txBody>
          <a:bodyPr anchor="b"/>
          <a:lstStyle>
            <a:lvl1pPr>
              <a:defRPr sz="33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7859" y="1047082"/>
            <a:ext cx="7344758" cy="5168074"/>
          </a:xfrm>
        </p:spPr>
        <p:txBody>
          <a:bodyPr/>
          <a:lstStyle>
            <a:lvl1pPr>
              <a:defRPr sz="3393"/>
            </a:lvl1pPr>
            <a:lvl2pPr>
              <a:defRPr sz="2969"/>
            </a:lvl2pPr>
            <a:lvl3pPr>
              <a:defRPr sz="2545"/>
            </a:lvl3pPr>
            <a:lvl4pPr>
              <a:defRPr sz="2121"/>
            </a:lvl4pPr>
            <a:lvl5pPr>
              <a:defRPr sz="2121"/>
            </a:lvl5pPr>
            <a:lvl6pPr>
              <a:defRPr sz="2121"/>
            </a:lvl6pPr>
            <a:lvl7pPr>
              <a:defRPr sz="2121"/>
            </a:lvl7pPr>
            <a:lvl8pPr>
              <a:defRPr sz="2121"/>
            </a:lvl8pPr>
            <a:lvl9pPr>
              <a:defRPr sz="2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9326" y="2181701"/>
            <a:ext cx="4679260" cy="4041872"/>
          </a:xfrm>
        </p:spPr>
        <p:txBody>
          <a:bodyPr/>
          <a:lstStyle>
            <a:lvl1pPr marL="0" indent="0">
              <a:buNone/>
              <a:defRPr sz="1697"/>
            </a:lvl1pPr>
            <a:lvl2pPr marL="484815" indent="0">
              <a:buNone/>
              <a:defRPr sz="1485"/>
            </a:lvl2pPr>
            <a:lvl3pPr marL="969630" indent="0">
              <a:buNone/>
              <a:defRPr sz="1272"/>
            </a:lvl3pPr>
            <a:lvl4pPr marL="1454445" indent="0">
              <a:buNone/>
              <a:defRPr sz="1060"/>
            </a:lvl4pPr>
            <a:lvl5pPr marL="1939260" indent="0">
              <a:buNone/>
              <a:defRPr sz="1060"/>
            </a:lvl5pPr>
            <a:lvl6pPr marL="2424074" indent="0">
              <a:buNone/>
              <a:defRPr sz="1060"/>
            </a:lvl6pPr>
            <a:lvl7pPr marL="2908889" indent="0">
              <a:buNone/>
              <a:defRPr sz="1060"/>
            </a:lvl7pPr>
            <a:lvl8pPr marL="3393704" indent="0">
              <a:buNone/>
              <a:defRPr sz="1060"/>
            </a:lvl8pPr>
            <a:lvl9pPr marL="3878519" indent="0">
              <a:buNone/>
              <a:defRPr sz="10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76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326" y="484822"/>
            <a:ext cx="4679260" cy="1696879"/>
          </a:xfrm>
        </p:spPr>
        <p:txBody>
          <a:bodyPr anchor="b"/>
          <a:lstStyle>
            <a:lvl1pPr>
              <a:defRPr sz="33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67859" y="1047082"/>
            <a:ext cx="7344758" cy="5168074"/>
          </a:xfrm>
        </p:spPr>
        <p:txBody>
          <a:bodyPr anchor="t"/>
          <a:lstStyle>
            <a:lvl1pPr marL="0" indent="0">
              <a:buNone/>
              <a:defRPr sz="3393"/>
            </a:lvl1pPr>
            <a:lvl2pPr marL="484815" indent="0">
              <a:buNone/>
              <a:defRPr sz="2969"/>
            </a:lvl2pPr>
            <a:lvl3pPr marL="969630" indent="0">
              <a:buNone/>
              <a:defRPr sz="2545"/>
            </a:lvl3pPr>
            <a:lvl4pPr marL="1454445" indent="0">
              <a:buNone/>
              <a:defRPr sz="2121"/>
            </a:lvl4pPr>
            <a:lvl5pPr marL="1939260" indent="0">
              <a:buNone/>
              <a:defRPr sz="2121"/>
            </a:lvl5pPr>
            <a:lvl6pPr marL="2424074" indent="0">
              <a:buNone/>
              <a:defRPr sz="2121"/>
            </a:lvl6pPr>
            <a:lvl7pPr marL="2908889" indent="0">
              <a:buNone/>
              <a:defRPr sz="2121"/>
            </a:lvl7pPr>
            <a:lvl8pPr marL="3393704" indent="0">
              <a:buNone/>
              <a:defRPr sz="2121"/>
            </a:lvl8pPr>
            <a:lvl9pPr marL="3878519" indent="0">
              <a:buNone/>
              <a:defRPr sz="212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9326" y="2181701"/>
            <a:ext cx="4679260" cy="4041872"/>
          </a:xfrm>
        </p:spPr>
        <p:txBody>
          <a:bodyPr/>
          <a:lstStyle>
            <a:lvl1pPr marL="0" indent="0">
              <a:buNone/>
              <a:defRPr sz="1697"/>
            </a:lvl1pPr>
            <a:lvl2pPr marL="484815" indent="0">
              <a:buNone/>
              <a:defRPr sz="1485"/>
            </a:lvl2pPr>
            <a:lvl3pPr marL="969630" indent="0">
              <a:buNone/>
              <a:defRPr sz="1272"/>
            </a:lvl3pPr>
            <a:lvl4pPr marL="1454445" indent="0">
              <a:buNone/>
              <a:defRPr sz="1060"/>
            </a:lvl4pPr>
            <a:lvl5pPr marL="1939260" indent="0">
              <a:buNone/>
              <a:defRPr sz="1060"/>
            </a:lvl5pPr>
            <a:lvl6pPr marL="2424074" indent="0">
              <a:buNone/>
              <a:defRPr sz="1060"/>
            </a:lvl6pPr>
            <a:lvl7pPr marL="2908889" indent="0">
              <a:buNone/>
              <a:defRPr sz="1060"/>
            </a:lvl7pPr>
            <a:lvl8pPr marL="3393704" indent="0">
              <a:buNone/>
              <a:defRPr sz="1060"/>
            </a:lvl8pPr>
            <a:lvl9pPr marL="3878519" indent="0">
              <a:buNone/>
              <a:defRPr sz="10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4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7436" y="387185"/>
            <a:ext cx="12513291" cy="1405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436" y="1935923"/>
            <a:ext cx="12513291" cy="461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7436" y="6740380"/>
            <a:ext cx="3264337" cy="38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F003-3078-4F3E-8E6B-ED8BB77B60C4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05829" y="6740380"/>
            <a:ext cx="4896505" cy="38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46390" y="6740380"/>
            <a:ext cx="3264337" cy="38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E691-FC06-497C-B3EB-15291E124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10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69630" rtl="0" eaLnBrk="1" latinLnBrk="0" hangingPunct="1">
        <a:lnSpc>
          <a:spcPct val="90000"/>
        </a:lnSpc>
        <a:spcBef>
          <a:spcPct val="0"/>
        </a:spcBef>
        <a:buNone/>
        <a:defRPr sz="46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407" indent="-242407" algn="l" defTabSz="969630" rtl="0" eaLnBrk="1" latinLnBrk="0" hangingPunct="1">
        <a:lnSpc>
          <a:spcPct val="90000"/>
        </a:lnSpc>
        <a:spcBef>
          <a:spcPts val="1060"/>
        </a:spcBef>
        <a:buFont typeface="Arial" panose="020B0604020202020204" pitchFamily="34" charset="0"/>
        <a:buChar char="•"/>
        <a:defRPr sz="2969" kern="1200">
          <a:solidFill>
            <a:schemeClr val="tx1"/>
          </a:solidFill>
          <a:latin typeface="+mn-lt"/>
          <a:ea typeface="+mn-ea"/>
          <a:cs typeface="+mn-cs"/>
        </a:defRPr>
      </a:lvl1pPr>
      <a:lvl2pPr marL="727222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2pPr>
      <a:lvl3pPr marL="1212037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2121" kern="1200">
          <a:solidFill>
            <a:schemeClr val="tx1"/>
          </a:solidFill>
          <a:latin typeface="+mn-lt"/>
          <a:ea typeface="+mn-ea"/>
          <a:cs typeface="+mn-cs"/>
        </a:defRPr>
      </a:lvl3pPr>
      <a:lvl4pPr marL="1696852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4pPr>
      <a:lvl5pPr marL="2181667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5pPr>
      <a:lvl6pPr marL="2666482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3151297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636112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4120926" indent="-242407" algn="l" defTabSz="969630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1pPr>
      <a:lvl2pPr marL="484815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969630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454445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4pPr>
      <a:lvl5pPr marL="1939260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5pPr>
      <a:lvl6pPr marL="2424074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2908889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393704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3878519" algn="l" defTabSz="969630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043FFD1B-4BEA-4CCF-A9BD-20A927526E62}"/>
              </a:ext>
            </a:extLst>
          </p:cNvPr>
          <p:cNvSpPr/>
          <p:nvPr/>
        </p:nvSpPr>
        <p:spPr>
          <a:xfrm>
            <a:off x="4642541" y="89958"/>
            <a:ext cx="5593091" cy="292575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414" tIns="52206" rIns="104414" bIns="522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37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FBA105C6-7356-4872-B993-F96EF1CF2C0E}"/>
              </a:ext>
            </a:extLst>
          </p:cNvPr>
          <p:cNvSpPr/>
          <p:nvPr/>
        </p:nvSpPr>
        <p:spPr>
          <a:xfrm>
            <a:off x="83026" y="3765222"/>
            <a:ext cx="4565785" cy="32657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414" tIns="52206" rIns="104414" bIns="522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37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02070FFE-904D-40BF-9E05-AFA039BA9CDA}"/>
              </a:ext>
            </a:extLst>
          </p:cNvPr>
          <p:cNvSpPr/>
          <p:nvPr/>
        </p:nvSpPr>
        <p:spPr>
          <a:xfrm>
            <a:off x="5397426" y="3506410"/>
            <a:ext cx="3701360" cy="24419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414" tIns="52206" rIns="104414" bIns="522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37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12B1D082-A8E4-45E9-AA86-F0FFDB1760F1}"/>
              </a:ext>
            </a:extLst>
          </p:cNvPr>
          <p:cNvSpPr/>
          <p:nvPr/>
        </p:nvSpPr>
        <p:spPr>
          <a:xfrm>
            <a:off x="9793312" y="3812368"/>
            <a:ext cx="4631825" cy="32657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414" tIns="52206" rIns="104414" bIns="522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37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895A1C0B-9719-480A-9A13-341F9B056927}"/>
              </a:ext>
            </a:extLst>
          </p:cNvPr>
          <p:cNvCxnSpPr>
            <a:cxnSpLocks/>
          </p:cNvCxnSpPr>
          <p:nvPr/>
        </p:nvCxnSpPr>
        <p:spPr>
          <a:xfrm flipH="1" flipV="1">
            <a:off x="9578641" y="2532437"/>
            <a:ext cx="1995836" cy="1315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38A27C5A-823F-4BB2-ACCB-9CA131DD3CA9}"/>
              </a:ext>
            </a:extLst>
          </p:cNvPr>
          <p:cNvCxnSpPr>
            <a:cxnSpLocks/>
          </p:cNvCxnSpPr>
          <p:nvPr/>
        </p:nvCxnSpPr>
        <p:spPr>
          <a:xfrm>
            <a:off x="9761629" y="2368112"/>
            <a:ext cx="2034579" cy="13864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81DD20BB-7FEB-41A1-B7CC-4AE0F59299A3}"/>
              </a:ext>
            </a:extLst>
          </p:cNvPr>
          <p:cNvCxnSpPr>
            <a:cxnSpLocks/>
          </p:cNvCxnSpPr>
          <p:nvPr/>
        </p:nvCxnSpPr>
        <p:spPr>
          <a:xfrm flipH="1">
            <a:off x="3854995" y="2543258"/>
            <a:ext cx="1515041" cy="15113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A5CC51F4-F853-4669-A17E-3242210683A4}"/>
              </a:ext>
            </a:extLst>
          </p:cNvPr>
          <p:cNvCxnSpPr>
            <a:cxnSpLocks/>
          </p:cNvCxnSpPr>
          <p:nvPr/>
        </p:nvCxnSpPr>
        <p:spPr>
          <a:xfrm flipV="1">
            <a:off x="3552111" y="2448827"/>
            <a:ext cx="1537536" cy="15589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884616A3-1C9C-45A6-8235-109BD7F0A13B}"/>
              </a:ext>
            </a:extLst>
          </p:cNvPr>
          <p:cNvCxnSpPr>
            <a:cxnSpLocks/>
          </p:cNvCxnSpPr>
          <p:nvPr/>
        </p:nvCxnSpPr>
        <p:spPr>
          <a:xfrm>
            <a:off x="7463424" y="3027485"/>
            <a:ext cx="0" cy="490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309C00BE-A90A-49A8-A6B6-A9A654AB62E7}"/>
              </a:ext>
            </a:extLst>
          </p:cNvPr>
          <p:cNvCxnSpPr/>
          <p:nvPr/>
        </p:nvCxnSpPr>
        <p:spPr>
          <a:xfrm flipV="1">
            <a:off x="7179993" y="3039670"/>
            <a:ext cx="0" cy="448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9CD6BA5E-D859-4C65-9DFE-240E26FEA0A5}"/>
              </a:ext>
            </a:extLst>
          </p:cNvPr>
          <p:cNvCxnSpPr>
            <a:cxnSpLocks/>
          </p:cNvCxnSpPr>
          <p:nvPr/>
        </p:nvCxnSpPr>
        <p:spPr>
          <a:xfrm flipH="1">
            <a:off x="4272481" y="6395429"/>
            <a:ext cx="59512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F193A094-F9DB-4D06-98F1-FE0C58C8A9D7}"/>
              </a:ext>
            </a:extLst>
          </p:cNvPr>
          <p:cNvCxnSpPr>
            <a:cxnSpLocks/>
          </p:cNvCxnSpPr>
          <p:nvPr/>
        </p:nvCxnSpPr>
        <p:spPr>
          <a:xfrm>
            <a:off x="4434997" y="6115793"/>
            <a:ext cx="54899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697A8D56-DE5F-4663-A048-9D193527F23C}"/>
              </a:ext>
            </a:extLst>
          </p:cNvPr>
          <p:cNvCxnSpPr>
            <a:cxnSpLocks/>
          </p:cNvCxnSpPr>
          <p:nvPr/>
        </p:nvCxnSpPr>
        <p:spPr>
          <a:xfrm flipV="1">
            <a:off x="4653007" y="5108705"/>
            <a:ext cx="774353" cy="344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C1F2AED0-FC51-4505-9CC2-FF48E04CF873}"/>
              </a:ext>
            </a:extLst>
          </p:cNvPr>
          <p:cNvCxnSpPr>
            <a:cxnSpLocks/>
          </p:cNvCxnSpPr>
          <p:nvPr/>
        </p:nvCxnSpPr>
        <p:spPr>
          <a:xfrm flipH="1">
            <a:off x="4686345" y="4873271"/>
            <a:ext cx="718573" cy="343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F659A7B2-E65B-4C93-94C7-35AD839F50FF}"/>
              </a:ext>
            </a:extLst>
          </p:cNvPr>
          <p:cNvCxnSpPr>
            <a:cxnSpLocks/>
          </p:cNvCxnSpPr>
          <p:nvPr/>
        </p:nvCxnSpPr>
        <p:spPr>
          <a:xfrm>
            <a:off x="9032981" y="5054002"/>
            <a:ext cx="721300" cy="242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DF998DD2-A119-48D7-9DFA-8E9F9A85E3F5}"/>
              </a:ext>
            </a:extLst>
          </p:cNvPr>
          <p:cNvCxnSpPr>
            <a:cxnSpLocks/>
          </p:cNvCxnSpPr>
          <p:nvPr/>
        </p:nvCxnSpPr>
        <p:spPr>
          <a:xfrm flipH="1" flipV="1">
            <a:off x="9098787" y="4845407"/>
            <a:ext cx="748614" cy="25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003EB6B-AAA9-4939-BA3A-4BB10AA0DD26}"/>
              </a:ext>
            </a:extLst>
          </p:cNvPr>
          <p:cNvSpPr/>
          <p:nvPr/>
        </p:nvSpPr>
        <p:spPr>
          <a:xfrm>
            <a:off x="5339775" y="499696"/>
            <a:ext cx="4931315" cy="2159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14"/>
              </a:spcAft>
            </a:pP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Regulators and Policy- makers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Laws- policies and regulations should include the component of Consumer protection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should include proper&amp; functional Consumer Redress mechanisms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 dealing with </a:t>
            </a: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market</a:t>
            </a: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this implicates need to address cross- boarder and International issues. Hence</a:t>
            </a:r>
            <a:r>
              <a:rPr lang="en-ZA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for strong International collaboration</a:t>
            </a:r>
            <a:r>
              <a:rPr lang="en-US" sz="190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ZA" sz="190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F597A52-25E2-42D5-B2FE-C793D027160E}"/>
              </a:ext>
            </a:extLst>
          </p:cNvPr>
          <p:cNvSpPr/>
          <p:nvPr/>
        </p:nvSpPr>
        <p:spPr>
          <a:xfrm flipH="1">
            <a:off x="10669409" y="4146024"/>
            <a:ext cx="3863250" cy="2766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14"/>
              </a:spcAft>
            </a:pP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Businesses- Trade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 (consumer) is King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consumer in the heart of all your activities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happy consumer- a happy business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laws and Regulations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protection, security and privacy for consumers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business ethics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spcAft>
                <a:spcPts val="814"/>
              </a:spcAft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proper consumer redress to maintain </a:t>
            </a: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confidence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AF4B258-827F-4C2F-9A50-F422B3B17DCC}"/>
              </a:ext>
            </a:extLst>
          </p:cNvPr>
          <p:cNvSpPr/>
          <p:nvPr/>
        </p:nvSpPr>
        <p:spPr>
          <a:xfrm>
            <a:off x="6083784" y="3749763"/>
            <a:ext cx="2792164" cy="2064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14"/>
              </a:spcAft>
            </a:pP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Watchdogs 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Complies of Civil society and Consumers Organizations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implementation of laws, policies and regulations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Gaps and Advocate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spcAft>
                <a:spcPts val="814"/>
              </a:spcAft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awareness and education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0E2C293-F621-4916-B400-8A83B32933D9}"/>
              </a:ext>
            </a:extLst>
          </p:cNvPr>
          <p:cNvSpPr/>
          <p:nvPr/>
        </p:nvSpPr>
        <p:spPr>
          <a:xfrm>
            <a:off x="974628" y="4146024"/>
            <a:ext cx="3538749" cy="2299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14"/>
              </a:spcAft>
            </a:pPr>
            <a:r>
              <a:rPr lang="en-US" sz="14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 is you and me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rights and responsibilities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protection, privacy and security in our transactions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proper awareness and education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8961" indent="-348961">
              <a:lnSpc>
                <a:spcPct val="107000"/>
              </a:lnSpc>
              <a:spcAft>
                <a:spcPts val="814"/>
              </a:spcAft>
              <a:buFont typeface="Symbol" panose="05050102010706020507" pitchFamily="18" charset="2"/>
              <a:buChar char=""/>
            </a:pPr>
            <a:r>
              <a:rPr lang="en-US" sz="14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proper functional consumer redress mechanisms</a:t>
            </a:r>
            <a:endParaRPr lang="en-ZA" sz="14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15EF1F-0F18-4D8D-806B-D922EB16BF21}"/>
              </a:ext>
            </a:extLst>
          </p:cNvPr>
          <p:cNvSpPr/>
          <p:nvPr/>
        </p:nvSpPr>
        <p:spPr>
          <a:xfrm>
            <a:off x="10364976" y="40026"/>
            <a:ext cx="4165140" cy="1408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25" b="1" dirty="0"/>
              <a:t>There is no business without consumer</a:t>
            </a:r>
          </a:p>
          <a:p>
            <a:r>
              <a:rPr lang="en-GB" sz="1425" b="1" dirty="0"/>
              <a:t>There is no consumer without business</a:t>
            </a:r>
          </a:p>
          <a:p>
            <a:endParaRPr lang="en-GB" sz="1425" b="1" dirty="0"/>
          </a:p>
          <a:p>
            <a:r>
              <a:rPr lang="en-GB" sz="1425" b="1" dirty="0"/>
              <a:t>There is a relationship and </a:t>
            </a:r>
          </a:p>
          <a:p>
            <a:r>
              <a:rPr lang="en-GB" sz="1425" b="1" dirty="0"/>
              <a:t>Any good relationship shall be a two- way relationship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0AE1586-1538-41E1-9566-18F898DF8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727"/>
            <a:ext cx="34671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0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179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Taffy Msipa</dc:creator>
  <cp:lastModifiedBy>Ssemboga, Anne Rita</cp:lastModifiedBy>
  <cp:revision>21</cp:revision>
  <cp:lastPrinted>2019-07-23T04:53:02Z</cp:lastPrinted>
  <dcterms:created xsi:type="dcterms:W3CDTF">2019-07-19T14:36:48Z</dcterms:created>
  <dcterms:modified xsi:type="dcterms:W3CDTF">2019-07-28T13:30:44Z</dcterms:modified>
</cp:coreProperties>
</file>